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12801600" cy="9601200" type="A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Pestana (pals)" initials="CP(" lastIdx="5" clrIdx="0">
    <p:extLst>
      <p:ext uri="{19B8F6BF-5375-455C-9EA6-DF929625EA0E}">
        <p15:presenceInfo xmlns:p15="http://schemas.microsoft.com/office/powerpoint/2012/main" userId="S::c.pestana@rgu.ac.uk::5db65475-bfe0-411e-8db2-5d0091b20f74" providerId="AD"/>
      </p:ext>
    </p:extLst>
  </p:cmAuthor>
  <p:cmAuthor id="2" name="Carlos Pestana" initials="CP" lastIdx="9" clrIdx="1">
    <p:extLst>
      <p:ext uri="{19B8F6BF-5375-455C-9EA6-DF929625EA0E}">
        <p15:presenceInfo xmlns:p15="http://schemas.microsoft.com/office/powerpoint/2012/main" userId="e8700e99f07b4e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C6D9F1"/>
    <a:srgbClr val="8EB4E3"/>
    <a:srgbClr val="0000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55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9142-BE4E-4F36-9D79-6FFA95DE5E8B}"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186A3-65FE-4610-A73B-D204AF56D895}" type="slidenum">
              <a:rPr lang="en-GB" smtClean="0"/>
              <a:t>‹#›</a:t>
            </a:fld>
            <a:endParaRPr lang="en-GB"/>
          </a:p>
        </p:txBody>
      </p:sp>
    </p:spTree>
    <p:extLst>
      <p:ext uri="{BB962C8B-B14F-4D97-AF65-F5344CB8AC3E}">
        <p14:creationId xmlns:p14="http://schemas.microsoft.com/office/powerpoint/2010/main" val="276445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7E9142-BE4E-4F36-9D79-6FFA95DE5E8B}"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186A3-65FE-4610-A73B-D204AF56D895}" type="slidenum">
              <a:rPr lang="en-GB" smtClean="0"/>
              <a:t>‹#›</a:t>
            </a:fld>
            <a:endParaRPr lang="en-GB"/>
          </a:p>
        </p:txBody>
      </p:sp>
    </p:spTree>
    <p:extLst>
      <p:ext uri="{BB962C8B-B14F-4D97-AF65-F5344CB8AC3E}">
        <p14:creationId xmlns:p14="http://schemas.microsoft.com/office/powerpoint/2010/main" val="228178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7E9142-BE4E-4F36-9D79-6FFA95DE5E8B}"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186A3-65FE-4610-A73B-D204AF56D895}" type="slidenum">
              <a:rPr lang="en-GB" smtClean="0"/>
              <a:t>‹#›</a:t>
            </a:fld>
            <a:endParaRPr lang="en-GB"/>
          </a:p>
        </p:txBody>
      </p:sp>
    </p:spTree>
    <p:extLst>
      <p:ext uri="{BB962C8B-B14F-4D97-AF65-F5344CB8AC3E}">
        <p14:creationId xmlns:p14="http://schemas.microsoft.com/office/powerpoint/2010/main" val="327046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7E9142-BE4E-4F36-9D79-6FFA95DE5E8B}"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186A3-65FE-4610-A73B-D204AF56D895}" type="slidenum">
              <a:rPr lang="en-GB" smtClean="0"/>
              <a:t>‹#›</a:t>
            </a:fld>
            <a:endParaRPr lang="en-GB"/>
          </a:p>
        </p:txBody>
      </p:sp>
    </p:spTree>
    <p:extLst>
      <p:ext uri="{BB962C8B-B14F-4D97-AF65-F5344CB8AC3E}">
        <p14:creationId xmlns:p14="http://schemas.microsoft.com/office/powerpoint/2010/main" val="243270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7E9142-BE4E-4F36-9D79-6FFA95DE5E8B}"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5186A3-65FE-4610-A73B-D204AF56D895}" type="slidenum">
              <a:rPr lang="en-GB" smtClean="0"/>
              <a:t>‹#›</a:t>
            </a:fld>
            <a:endParaRPr lang="en-GB"/>
          </a:p>
        </p:txBody>
      </p:sp>
    </p:spTree>
    <p:extLst>
      <p:ext uri="{BB962C8B-B14F-4D97-AF65-F5344CB8AC3E}">
        <p14:creationId xmlns:p14="http://schemas.microsoft.com/office/powerpoint/2010/main" val="233328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7E9142-BE4E-4F36-9D79-6FFA95DE5E8B}"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5186A3-65FE-4610-A73B-D204AF56D895}" type="slidenum">
              <a:rPr lang="en-GB" smtClean="0"/>
              <a:t>‹#›</a:t>
            </a:fld>
            <a:endParaRPr lang="en-GB"/>
          </a:p>
        </p:txBody>
      </p:sp>
    </p:spTree>
    <p:extLst>
      <p:ext uri="{BB962C8B-B14F-4D97-AF65-F5344CB8AC3E}">
        <p14:creationId xmlns:p14="http://schemas.microsoft.com/office/powerpoint/2010/main" val="52529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7E9142-BE4E-4F36-9D79-6FFA95DE5E8B}" type="datetimeFigureOut">
              <a:rPr lang="en-GB" smtClean="0"/>
              <a:t>12/02/2021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5186A3-65FE-4610-A73B-D204AF56D895}" type="slidenum">
              <a:rPr lang="en-GB" smtClean="0"/>
              <a:t>‹#›</a:t>
            </a:fld>
            <a:endParaRPr lang="en-GB"/>
          </a:p>
        </p:txBody>
      </p:sp>
    </p:spTree>
    <p:extLst>
      <p:ext uri="{BB962C8B-B14F-4D97-AF65-F5344CB8AC3E}">
        <p14:creationId xmlns:p14="http://schemas.microsoft.com/office/powerpoint/2010/main" val="219721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7E9142-BE4E-4F36-9D79-6FFA95DE5E8B}" type="datetimeFigureOut">
              <a:rPr lang="en-GB" smtClean="0"/>
              <a:t>12/02/2021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5186A3-65FE-4610-A73B-D204AF56D895}" type="slidenum">
              <a:rPr lang="en-GB" smtClean="0"/>
              <a:t>‹#›</a:t>
            </a:fld>
            <a:endParaRPr lang="en-GB"/>
          </a:p>
        </p:txBody>
      </p:sp>
    </p:spTree>
    <p:extLst>
      <p:ext uri="{BB962C8B-B14F-4D97-AF65-F5344CB8AC3E}">
        <p14:creationId xmlns:p14="http://schemas.microsoft.com/office/powerpoint/2010/main" val="237099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E9142-BE4E-4F36-9D79-6FFA95DE5E8B}" type="datetimeFigureOut">
              <a:rPr lang="en-GB" smtClean="0"/>
              <a:t>12/02/2021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5186A3-65FE-4610-A73B-D204AF56D895}" type="slidenum">
              <a:rPr lang="en-GB" smtClean="0"/>
              <a:t>‹#›</a:t>
            </a:fld>
            <a:endParaRPr lang="en-GB"/>
          </a:p>
        </p:txBody>
      </p:sp>
    </p:spTree>
    <p:extLst>
      <p:ext uri="{BB962C8B-B14F-4D97-AF65-F5344CB8AC3E}">
        <p14:creationId xmlns:p14="http://schemas.microsoft.com/office/powerpoint/2010/main" val="178996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397E9142-BE4E-4F36-9D79-6FFA95DE5E8B}"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5186A3-65FE-4610-A73B-D204AF56D895}" type="slidenum">
              <a:rPr lang="en-GB" smtClean="0"/>
              <a:t>‹#›</a:t>
            </a:fld>
            <a:endParaRPr lang="en-GB"/>
          </a:p>
        </p:txBody>
      </p:sp>
    </p:spTree>
    <p:extLst>
      <p:ext uri="{BB962C8B-B14F-4D97-AF65-F5344CB8AC3E}">
        <p14:creationId xmlns:p14="http://schemas.microsoft.com/office/powerpoint/2010/main" val="344678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397E9142-BE4E-4F36-9D79-6FFA95DE5E8B}"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5186A3-65FE-4610-A73B-D204AF56D895}" type="slidenum">
              <a:rPr lang="en-GB" smtClean="0"/>
              <a:t>‹#›</a:t>
            </a:fld>
            <a:endParaRPr lang="en-GB"/>
          </a:p>
        </p:txBody>
      </p:sp>
    </p:spTree>
    <p:extLst>
      <p:ext uri="{BB962C8B-B14F-4D97-AF65-F5344CB8AC3E}">
        <p14:creationId xmlns:p14="http://schemas.microsoft.com/office/powerpoint/2010/main" val="329767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397E9142-BE4E-4F36-9D79-6FFA95DE5E8B}" type="datetimeFigureOut">
              <a:rPr lang="en-GB" smtClean="0"/>
              <a:t>12/02/2021</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985186A3-65FE-4610-A73B-D204AF56D895}" type="slidenum">
              <a:rPr lang="en-GB" smtClean="0"/>
              <a:t>‹#›</a:t>
            </a:fld>
            <a:endParaRPr lang="en-GB"/>
          </a:p>
        </p:txBody>
      </p:sp>
    </p:spTree>
    <p:extLst>
      <p:ext uri="{BB962C8B-B14F-4D97-AF65-F5344CB8AC3E}">
        <p14:creationId xmlns:p14="http://schemas.microsoft.com/office/powerpoint/2010/main" val="3216064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3">
            <a:extLst>
              <a:ext uri="{FF2B5EF4-FFF2-40B4-BE49-F238E27FC236}">
                <a16:creationId xmlns:a16="http://schemas.microsoft.com/office/drawing/2014/main" id="{78E8D1E5-65B3-451D-8773-6C0026D2CF85}"/>
              </a:ext>
            </a:extLst>
          </p:cNvPr>
          <p:cNvSpPr txBox="1">
            <a:spLocks/>
          </p:cNvSpPr>
          <p:nvPr/>
        </p:nvSpPr>
        <p:spPr>
          <a:xfrm>
            <a:off x="156989" y="90330"/>
            <a:ext cx="12563636" cy="1494799"/>
          </a:xfrm>
          <a:prstGeom prst="roundRect">
            <a:avLst/>
          </a:prstGeom>
          <a:solidFill>
            <a:srgbClr val="558ED5"/>
          </a:solidFill>
        </p:spPr>
        <p:txBody>
          <a:bodyPr vert="horz" lIns="91440" tIns="45720" rIns="91440" bIns="45720" rtlCol="0" anchor="b">
            <a:normAutofit fontScale="97500"/>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endParaRPr lang="en-GB" sz="1800" dirty="0">
              <a:solidFill>
                <a:schemeClr val="bg1"/>
              </a:solidFill>
            </a:endParaRPr>
          </a:p>
        </p:txBody>
      </p:sp>
      <p:sp>
        <p:nvSpPr>
          <p:cNvPr id="4" name="TextBox 3">
            <a:extLst>
              <a:ext uri="{FF2B5EF4-FFF2-40B4-BE49-F238E27FC236}">
                <a16:creationId xmlns:a16="http://schemas.microsoft.com/office/drawing/2014/main" id="{DE64965A-3374-498D-895C-674FE8B7F104}"/>
              </a:ext>
            </a:extLst>
          </p:cNvPr>
          <p:cNvSpPr txBox="1"/>
          <p:nvPr/>
        </p:nvSpPr>
        <p:spPr>
          <a:xfrm>
            <a:off x="0" y="40041"/>
            <a:ext cx="12563636" cy="1077218"/>
          </a:xfrm>
          <a:prstGeom prst="rect">
            <a:avLst/>
          </a:prstGeom>
          <a:noFill/>
        </p:spPr>
        <p:txBody>
          <a:bodyPr wrap="square" rtlCol="0">
            <a:spAutoFit/>
          </a:bodyPr>
          <a:lstStyle/>
          <a:p>
            <a:pPr algn="ctr"/>
            <a:r>
              <a:rPr lang="en-GB" sz="3200" b="1" dirty="0"/>
              <a:t>Microplastic as a vector for micropollutants in</a:t>
            </a:r>
          </a:p>
          <a:p>
            <a:pPr algn="ctr"/>
            <a:r>
              <a:rPr lang="en-GB" sz="3200" b="1" dirty="0"/>
              <a:t>aquatic environments</a:t>
            </a:r>
          </a:p>
        </p:txBody>
      </p:sp>
      <p:pic>
        <p:nvPicPr>
          <p:cNvPr id="5" name="Picture 4" descr="New HNS Logo">
            <a:extLst>
              <a:ext uri="{FF2B5EF4-FFF2-40B4-BE49-F238E27FC236}">
                <a16:creationId xmlns:a16="http://schemas.microsoft.com/office/drawing/2014/main" id="{39004810-9C0F-4668-B950-BE614D855A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8328" y="338681"/>
            <a:ext cx="2154013" cy="822771"/>
          </a:xfrm>
          <a:prstGeom prst="rect">
            <a:avLst/>
          </a:prstGeom>
          <a:noFill/>
        </p:spPr>
      </p:pic>
      <p:pic>
        <p:nvPicPr>
          <p:cNvPr id="6" name="Picture 2" descr="Resultado de imagem para robert gordon university logo">
            <a:extLst>
              <a:ext uri="{FF2B5EF4-FFF2-40B4-BE49-F238E27FC236}">
                <a16:creationId xmlns:a16="http://schemas.microsoft.com/office/drawing/2014/main" id="{327B346B-686D-4001-AFEF-E2F0424CA5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6525" y="8844281"/>
            <a:ext cx="2324100" cy="5220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preview">
            <a:extLst>
              <a:ext uri="{FF2B5EF4-FFF2-40B4-BE49-F238E27FC236}">
                <a16:creationId xmlns:a16="http://schemas.microsoft.com/office/drawing/2014/main" id="{185BC32F-9121-4B93-9ADC-F8C4F0972D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436"/>
          <a:stretch/>
        </p:blipFill>
        <p:spPr bwMode="auto">
          <a:xfrm>
            <a:off x="8830837" y="8700556"/>
            <a:ext cx="1431968" cy="5739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6">
            <a:extLst>
              <a:ext uri="{FF2B5EF4-FFF2-40B4-BE49-F238E27FC236}">
                <a16:creationId xmlns:a16="http://schemas.microsoft.com/office/drawing/2014/main" id="{AFF11BC0-FC8D-4A39-B0DC-B66AAA443C28}"/>
              </a:ext>
            </a:extLst>
          </p:cNvPr>
          <p:cNvGraphicFramePr>
            <a:graphicFrameLocks noGrp="1"/>
          </p:cNvGraphicFramePr>
          <p:nvPr>
            <p:extLst>
              <p:ext uri="{D42A27DB-BD31-4B8C-83A1-F6EECF244321}">
                <p14:modId xmlns:p14="http://schemas.microsoft.com/office/powerpoint/2010/main" val="353529706"/>
              </p:ext>
            </p:extLst>
          </p:nvPr>
        </p:nvGraphicFramePr>
        <p:xfrm>
          <a:off x="156989" y="1655435"/>
          <a:ext cx="3620031" cy="4993473"/>
        </p:xfrm>
        <a:graphic>
          <a:graphicData uri="http://schemas.openxmlformats.org/drawingml/2006/table">
            <a:tbl>
              <a:tblPr firstRow="1" bandRow="1">
                <a:tableStyleId>{5C22544A-7EE6-4342-B048-85BDC9FD1C3A}</a:tableStyleId>
              </a:tblPr>
              <a:tblGrid>
                <a:gridCol w="3620031">
                  <a:extLst>
                    <a:ext uri="{9D8B030D-6E8A-4147-A177-3AD203B41FA5}">
                      <a16:colId xmlns:a16="http://schemas.microsoft.com/office/drawing/2014/main" val="2787478324"/>
                    </a:ext>
                  </a:extLst>
                </a:gridCol>
              </a:tblGrid>
              <a:tr h="379251">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800" b="1" dirty="0">
                          <a:solidFill>
                            <a:srgbClr val="0070C0"/>
                          </a:solidFill>
                        </a:rPr>
                        <a:t>Introduction</a:t>
                      </a:r>
                    </a:p>
                  </a:txBody>
                  <a:tcPr>
                    <a:solidFill>
                      <a:srgbClr val="8EB4E3"/>
                    </a:solidFill>
                  </a:tcPr>
                </a:tc>
                <a:extLst>
                  <a:ext uri="{0D108BD9-81ED-4DB2-BD59-A6C34878D82A}">
                    <a16:rowId xmlns:a16="http://schemas.microsoft.com/office/drawing/2014/main" val="1495242229"/>
                  </a:ext>
                </a:extLst>
              </a:tr>
              <a:tr h="4614222">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latin typeface="+mn-lt"/>
                          <a:ea typeface="+mn-ea"/>
                          <a:cs typeface="+mn-cs"/>
                        </a:rPr>
                        <a:t>Plastics are an environmental issue. They enter the aquatic environment </a:t>
                      </a:r>
                      <a:r>
                        <a:rPr lang="en-US" sz="1300" kern="1200" dirty="0">
                          <a:solidFill>
                            <a:schemeClr val="dk1"/>
                          </a:solidFill>
                          <a:latin typeface="+mn-lt"/>
                          <a:ea typeface="+mn-ea"/>
                          <a:cs typeface="+mn-cs"/>
                        </a:rPr>
                        <a:t>in a wide range of sizes, however, many will </a:t>
                      </a:r>
                      <a:r>
                        <a:rPr lang="en-US" sz="1300" kern="1200">
                          <a:solidFill>
                            <a:schemeClr val="dk1"/>
                          </a:solidFill>
                          <a:latin typeface="+mn-lt"/>
                          <a:ea typeface="+mn-ea"/>
                          <a:cs typeface="+mn-cs"/>
                        </a:rPr>
                        <a:t>gradually fragment through </a:t>
                      </a:r>
                      <a:r>
                        <a:rPr lang="en-US" sz="1300" kern="1200" dirty="0">
                          <a:solidFill>
                            <a:schemeClr val="dk1"/>
                          </a:solidFill>
                          <a:latin typeface="+mn-lt"/>
                          <a:ea typeface="+mn-ea"/>
                          <a:cs typeface="+mn-cs"/>
                        </a:rPr>
                        <a:t>physicochemical processes. In addition to microplastics (plastic particles less than 5 mm in all dimensions), micropollutants such as a </a:t>
                      </a:r>
                      <a:r>
                        <a:rPr lang="en-GB" sz="1300" kern="1200" dirty="0">
                          <a:solidFill>
                            <a:schemeClr val="dk1"/>
                          </a:solidFill>
                          <a:latin typeface="+mn-lt"/>
                          <a:ea typeface="+mn-ea"/>
                          <a:cs typeface="+mn-cs"/>
                        </a:rPr>
                        <a:t>natural toxin, microcystin, and anthropogenic contaminants, e.g., pharmaceuticals, are present in the freshwater system (Fig 1). </a:t>
                      </a:r>
                      <a:r>
                        <a:rPr lang="en-GB" sz="1300" dirty="0">
                          <a:solidFill>
                            <a:schemeClr val="tx1"/>
                          </a:solidFill>
                        </a:rPr>
                        <a:t>Mixtures of microcystin analogues are often reported in aquatic environment. This </a:t>
                      </a:r>
                      <a:r>
                        <a:rPr lang="en-GB" sz="1300" dirty="0"/>
                        <a:t>study investigates </a:t>
                      </a:r>
                      <a:r>
                        <a:rPr lang="en-GB" sz="1300" dirty="0">
                          <a:solidFill>
                            <a:schemeClr val="tx1"/>
                          </a:solidFill>
                        </a:rPr>
                        <a:t>their interaction with two types of microplastic </a:t>
                      </a:r>
                      <a:r>
                        <a:rPr lang="en-US" sz="1300" dirty="0">
                          <a:solidFill>
                            <a:schemeClr val="tx1"/>
                          </a:solidFill>
                        </a:rPr>
                        <a:t>widely found in freshwater. </a:t>
                      </a: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GB" sz="1300" dirty="0"/>
                    </a:p>
                    <a:p>
                      <a:pPr marL="0" marR="0" lvl="0" indent="0" algn="l" defTabSz="128016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latin typeface="+mn-lt"/>
                          <a:ea typeface="+mn-ea"/>
                          <a:cs typeface="+mn-cs"/>
                        </a:rPr>
                        <a:t> </a:t>
                      </a:r>
                    </a:p>
                  </a:txBody>
                  <a:tcPr>
                    <a:solidFill>
                      <a:schemeClr val="bg1">
                        <a:lumMod val="95000"/>
                      </a:schemeClr>
                    </a:solidFill>
                  </a:tcPr>
                </a:tc>
                <a:extLst>
                  <a:ext uri="{0D108BD9-81ED-4DB2-BD59-A6C34878D82A}">
                    <a16:rowId xmlns:a16="http://schemas.microsoft.com/office/drawing/2014/main" val="1410287109"/>
                  </a:ext>
                </a:extLst>
              </a:tr>
            </a:tbl>
          </a:graphicData>
        </a:graphic>
      </p:graphicFrame>
      <p:graphicFrame>
        <p:nvGraphicFramePr>
          <p:cNvPr id="17" name="Table 16">
            <a:extLst>
              <a:ext uri="{FF2B5EF4-FFF2-40B4-BE49-F238E27FC236}">
                <a16:creationId xmlns:a16="http://schemas.microsoft.com/office/drawing/2014/main" id="{5F2BE6B0-4C79-4A93-8542-5EE065AE98BA}"/>
              </a:ext>
            </a:extLst>
          </p:cNvPr>
          <p:cNvGraphicFramePr>
            <a:graphicFrameLocks noGrp="1"/>
          </p:cNvGraphicFramePr>
          <p:nvPr>
            <p:extLst>
              <p:ext uri="{D42A27DB-BD31-4B8C-83A1-F6EECF244321}">
                <p14:modId xmlns:p14="http://schemas.microsoft.com/office/powerpoint/2010/main" val="3172258684"/>
              </p:ext>
            </p:extLst>
          </p:nvPr>
        </p:nvGraphicFramePr>
        <p:xfrm>
          <a:off x="156990" y="6668909"/>
          <a:ext cx="3657072" cy="2841961"/>
        </p:xfrm>
        <a:graphic>
          <a:graphicData uri="http://schemas.openxmlformats.org/drawingml/2006/table">
            <a:tbl>
              <a:tblPr firstRow="1" bandRow="1">
                <a:tableStyleId>{5C22544A-7EE6-4342-B048-85BDC9FD1C3A}</a:tableStyleId>
              </a:tblPr>
              <a:tblGrid>
                <a:gridCol w="3657072">
                  <a:extLst>
                    <a:ext uri="{9D8B030D-6E8A-4147-A177-3AD203B41FA5}">
                      <a16:colId xmlns:a16="http://schemas.microsoft.com/office/drawing/2014/main" val="2787478324"/>
                    </a:ext>
                  </a:extLst>
                </a:gridCol>
              </a:tblGrid>
              <a:tr h="347267">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800" b="1" dirty="0">
                          <a:solidFill>
                            <a:srgbClr val="0070C0"/>
                          </a:solidFill>
                        </a:rPr>
                        <a:t>Material and Methods</a:t>
                      </a:r>
                    </a:p>
                  </a:txBody>
                  <a:tcPr>
                    <a:solidFill>
                      <a:srgbClr val="8EB4E3"/>
                    </a:solidFill>
                  </a:tcPr>
                </a:tc>
                <a:extLst>
                  <a:ext uri="{0D108BD9-81ED-4DB2-BD59-A6C34878D82A}">
                    <a16:rowId xmlns:a16="http://schemas.microsoft.com/office/drawing/2014/main" val="1495242229"/>
                  </a:ext>
                </a:extLst>
              </a:tr>
              <a:tr h="2476201">
                <a:tc>
                  <a:txBody>
                    <a:bodyPr/>
                    <a:lstStyle/>
                    <a:p>
                      <a:r>
                        <a:rPr lang="en-US" sz="1300" dirty="0">
                          <a:solidFill>
                            <a:schemeClr val="tx1"/>
                          </a:solidFill>
                        </a:rPr>
                        <a:t>A solution of eight microcystin analogues (MC-RR, -YR, -LR, -WR, -LA, -LY, -LW and -LF) was in contact with polypropylene (PP) and polyethylene terephthalate (PET) at sizes 15-25 µm and 100 µm for 48 hours. The samples were kept at 25 </a:t>
                      </a:r>
                      <a:r>
                        <a:rPr lang="en-US" sz="1300" dirty="0">
                          <a:solidFill>
                            <a:schemeClr val="tx1"/>
                          </a:solidFill>
                          <a:latin typeface="Calibri" panose="020F0502020204030204" pitchFamily="34" charset="0"/>
                          <a:cs typeface="Calibri" panose="020F0502020204030204" pitchFamily="34" charset="0"/>
                        </a:rPr>
                        <a:t>°</a:t>
                      </a:r>
                      <a:r>
                        <a:rPr lang="en-US" sz="1300" dirty="0">
                          <a:solidFill>
                            <a:schemeClr val="tx1"/>
                          </a:solidFill>
                        </a:rPr>
                        <a:t>C shaken horizontally in the dark. Artificial freshwater was used as experimental medium. Microcystin was detected in solution by HPLC-PDA. Scanning electron microscope (SEM) images were taken to evaluate the impact of the surface morphology on </a:t>
                      </a:r>
                      <a:r>
                        <a:rPr lang="en-US" sz="1300" strike="sngStrike" dirty="0">
                          <a:solidFill>
                            <a:schemeClr val="tx1"/>
                          </a:solidFill>
                        </a:rPr>
                        <a:t>the</a:t>
                      </a:r>
                      <a:r>
                        <a:rPr lang="en-US" sz="1300" dirty="0">
                          <a:solidFill>
                            <a:schemeClr val="tx1"/>
                          </a:solidFill>
                        </a:rPr>
                        <a:t> microcystin sorption onto microplastic.  </a:t>
                      </a:r>
                      <a:endParaRPr lang="en-GB" sz="1300" dirty="0"/>
                    </a:p>
                  </a:txBody>
                  <a:tcPr>
                    <a:solidFill>
                      <a:schemeClr val="bg1">
                        <a:lumMod val="95000"/>
                      </a:schemeClr>
                    </a:solidFill>
                  </a:tcPr>
                </a:tc>
                <a:extLst>
                  <a:ext uri="{0D108BD9-81ED-4DB2-BD59-A6C34878D82A}">
                    <a16:rowId xmlns:a16="http://schemas.microsoft.com/office/drawing/2014/main" val="1410287109"/>
                  </a:ext>
                </a:extLst>
              </a:tr>
            </a:tbl>
          </a:graphicData>
        </a:graphic>
      </p:graphicFrame>
      <p:graphicFrame>
        <p:nvGraphicFramePr>
          <p:cNvPr id="18" name="Table 16">
            <a:extLst>
              <a:ext uri="{FF2B5EF4-FFF2-40B4-BE49-F238E27FC236}">
                <a16:creationId xmlns:a16="http://schemas.microsoft.com/office/drawing/2014/main" id="{1AD48C4D-5C1F-42F5-99BC-1DC8A22C3A57}"/>
              </a:ext>
            </a:extLst>
          </p:cNvPr>
          <p:cNvGraphicFramePr>
            <a:graphicFrameLocks noGrp="1"/>
          </p:cNvGraphicFramePr>
          <p:nvPr>
            <p:extLst>
              <p:ext uri="{D42A27DB-BD31-4B8C-83A1-F6EECF244321}">
                <p14:modId xmlns:p14="http://schemas.microsoft.com/office/powerpoint/2010/main" val="4011641811"/>
              </p:ext>
            </p:extLst>
          </p:nvPr>
        </p:nvGraphicFramePr>
        <p:xfrm>
          <a:off x="3872205" y="1655436"/>
          <a:ext cx="5057503" cy="7864804"/>
        </p:xfrm>
        <a:graphic>
          <a:graphicData uri="http://schemas.openxmlformats.org/drawingml/2006/table">
            <a:tbl>
              <a:tblPr firstRow="1" bandRow="1">
                <a:tableStyleId>{5C22544A-7EE6-4342-B048-85BDC9FD1C3A}</a:tableStyleId>
              </a:tblPr>
              <a:tblGrid>
                <a:gridCol w="5057503">
                  <a:extLst>
                    <a:ext uri="{9D8B030D-6E8A-4147-A177-3AD203B41FA5}">
                      <a16:colId xmlns:a16="http://schemas.microsoft.com/office/drawing/2014/main" val="2787478324"/>
                    </a:ext>
                  </a:extLst>
                </a:gridCol>
              </a:tblGrid>
              <a:tr h="356390">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800" b="1" dirty="0">
                          <a:solidFill>
                            <a:srgbClr val="0070C0"/>
                          </a:solidFill>
                        </a:rPr>
                        <a:t>Results</a:t>
                      </a:r>
                    </a:p>
                  </a:txBody>
                  <a:tcPr>
                    <a:solidFill>
                      <a:srgbClr val="8EB4E3"/>
                    </a:solidFill>
                  </a:tcPr>
                </a:tc>
                <a:extLst>
                  <a:ext uri="{0D108BD9-81ED-4DB2-BD59-A6C34878D82A}">
                    <a16:rowId xmlns:a16="http://schemas.microsoft.com/office/drawing/2014/main" val="1495242229"/>
                  </a:ext>
                </a:extLst>
              </a:tr>
              <a:tr h="7499044">
                <a:tc>
                  <a:txBody>
                    <a:bodyPr/>
                    <a:lstStyle/>
                    <a:p>
                      <a:r>
                        <a:rPr lang="en-GB" sz="1300" kern="1200" dirty="0">
                          <a:solidFill>
                            <a:schemeClr val="dk1"/>
                          </a:solidFill>
                          <a:latin typeface="+mn-lt"/>
                          <a:ea typeface="+mn-ea"/>
                          <a:cs typeface="+mn-cs"/>
                        </a:rPr>
                        <a:t>A number of factors affec</a:t>
                      </a:r>
                      <a:r>
                        <a:rPr lang="en-GB" sz="1300" kern="1200" dirty="0">
                          <a:solidFill>
                            <a:schemeClr val="tx1"/>
                          </a:solidFill>
                          <a:latin typeface="+mn-lt"/>
                          <a:ea typeface="+mn-ea"/>
                          <a:cs typeface="+mn-cs"/>
                        </a:rPr>
                        <a:t>ted</a:t>
                      </a:r>
                      <a:r>
                        <a:rPr lang="en-GB" sz="1300" kern="1200" dirty="0">
                          <a:solidFill>
                            <a:schemeClr val="dk1"/>
                          </a:solidFill>
                          <a:latin typeface="+mn-lt"/>
                          <a:ea typeface="+mn-ea"/>
                          <a:cs typeface="+mn-cs"/>
                        </a:rPr>
                        <a:t> the sorption behaviour of microcystin on the microplastic investigated, including:</a:t>
                      </a:r>
                    </a:p>
                    <a:p>
                      <a:pPr marL="285750" indent="-285750">
                        <a:buFont typeface="Arial" panose="020B0604020202020204" pitchFamily="34" charset="0"/>
                        <a:buChar char="•"/>
                      </a:pPr>
                      <a:r>
                        <a:rPr lang="en-GB" sz="1300" kern="1200" dirty="0">
                          <a:solidFill>
                            <a:schemeClr val="dk1"/>
                          </a:solidFill>
                          <a:latin typeface="+mn-lt"/>
                          <a:ea typeface="+mn-ea"/>
                          <a:cs typeface="+mn-cs"/>
                        </a:rPr>
                        <a:t>Surface morphology</a:t>
                      </a:r>
                    </a:p>
                    <a:p>
                      <a:pPr marL="285750" indent="-285750">
                        <a:buFont typeface="Arial" panose="020B0604020202020204" pitchFamily="34" charset="0"/>
                        <a:buChar char="•"/>
                      </a:pPr>
                      <a:r>
                        <a:rPr lang="en-GB" sz="1300" kern="1200" dirty="0">
                          <a:solidFill>
                            <a:schemeClr val="dk1"/>
                          </a:solidFill>
                          <a:latin typeface="+mn-lt"/>
                          <a:ea typeface="+mn-ea"/>
                          <a:cs typeface="+mn-cs"/>
                        </a:rPr>
                        <a:t>Size of the microplastic </a:t>
                      </a:r>
                    </a:p>
                    <a:p>
                      <a:pPr marL="285750" indent="-285750">
                        <a:spcAft>
                          <a:spcPts val="600"/>
                        </a:spcAft>
                        <a:buFont typeface="Arial" panose="020B0604020202020204" pitchFamily="34" charset="0"/>
                        <a:buChar char="•"/>
                      </a:pPr>
                      <a:r>
                        <a:rPr lang="en-GB" sz="1300" kern="1200" dirty="0">
                          <a:solidFill>
                            <a:schemeClr val="dk1"/>
                          </a:solidFill>
                          <a:latin typeface="+mn-lt"/>
                          <a:ea typeface="+mn-ea"/>
                          <a:cs typeface="+mn-cs"/>
                        </a:rPr>
                        <a:t>Hydrophobic of the compound. </a:t>
                      </a:r>
                    </a:p>
                    <a:p>
                      <a:pPr marL="0" indent="0">
                        <a:buFont typeface="Arial" panose="020B0604020202020204" pitchFamily="34" charset="0"/>
                        <a:buNone/>
                      </a:pPr>
                      <a:r>
                        <a:rPr lang="en-GB" sz="1300" kern="1200" dirty="0">
                          <a:solidFill>
                            <a:schemeClr val="dk1"/>
                          </a:solidFill>
                          <a:latin typeface="+mn-lt"/>
                          <a:ea typeface="+mn-ea"/>
                          <a:cs typeface="+mn-cs"/>
                        </a:rPr>
                        <a:t>SEM </a:t>
                      </a:r>
                      <a:r>
                        <a:rPr lang="en-GB" sz="1300" kern="1200" dirty="0">
                          <a:solidFill>
                            <a:schemeClr val="tx1"/>
                          </a:solidFill>
                          <a:latin typeface="+mn-lt"/>
                          <a:ea typeface="+mn-ea"/>
                          <a:cs typeface="+mn-cs"/>
                        </a:rPr>
                        <a:t>images </a:t>
                      </a:r>
                      <a:r>
                        <a:rPr lang="en-GB" sz="1300" strike="noStrike" kern="1200" dirty="0">
                          <a:solidFill>
                            <a:schemeClr val="tx1"/>
                          </a:solidFill>
                          <a:latin typeface="+mn-lt"/>
                          <a:ea typeface="+mn-ea"/>
                          <a:cs typeface="+mn-cs"/>
                        </a:rPr>
                        <a:t>showed</a:t>
                      </a:r>
                      <a:r>
                        <a:rPr lang="en-GB" sz="1300" kern="1200" dirty="0">
                          <a:solidFill>
                            <a:schemeClr val="tx1"/>
                          </a:solidFill>
                          <a:latin typeface="+mn-lt"/>
                          <a:ea typeface="+mn-ea"/>
                          <a:cs typeface="+mn-cs"/>
                        </a:rPr>
                        <a:t> </a:t>
                      </a:r>
                      <a:r>
                        <a:rPr lang="en-GB" sz="1300" kern="1200" dirty="0">
                          <a:solidFill>
                            <a:schemeClr val="dk1"/>
                          </a:solidFill>
                          <a:latin typeface="+mn-lt"/>
                          <a:ea typeface="+mn-ea"/>
                          <a:cs typeface="+mn-cs"/>
                        </a:rPr>
                        <a:t>that polypropylene (PP) at 15-25 µm had the most irregular surface morphology among the microplastics investigated (Fig 2). The more irregular the particle surface, the higher the surface area, therefore greater the sorption potential of the microplastic.</a:t>
                      </a: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r>
                        <a:rPr lang="en-GB" sz="1300" kern="1200" dirty="0">
                          <a:solidFill>
                            <a:schemeClr val="dk1"/>
                          </a:solidFill>
                          <a:latin typeface="+mn-lt"/>
                          <a:ea typeface="+mn-ea"/>
                          <a:cs typeface="+mn-cs"/>
                        </a:rPr>
                        <a:t>PP also showed a high affinity for the 8 microcystin analogues investigated. The proportion of microcystin adsorbed onto PP (15-25 µm) after 48 hours contact was 83-100%, depending on the analogue (Fig 3). Meanwhile, for PP (100 µm) and PET (both sizes), only the hydrophobic microcystin analogues, such as MC-LW and -LF, </a:t>
                      </a:r>
                      <a:r>
                        <a:rPr lang="en-GB" sz="1300" kern="1200" dirty="0" err="1">
                          <a:solidFill>
                            <a:schemeClr val="dk1"/>
                          </a:solidFill>
                          <a:latin typeface="+mn-lt"/>
                          <a:ea typeface="+mn-ea"/>
                          <a:cs typeface="+mn-cs"/>
                        </a:rPr>
                        <a:t>sorbed</a:t>
                      </a:r>
                      <a:r>
                        <a:rPr lang="en-GB" sz="1300" kern="1200" dirty="0">
                          <a:solidFill>
                            <a:schemeClr val="dk1"/>
                          </a:solidFill>
                          <a:latin typeface="+mn-lt"/>
                          <a:ea typeface="+mn-ea"/>
                          <a:cs typeface="+mn-cs"/>
                        </a:rPr>
                        <a:t> onto the microplastic. </a:t>
                      </a: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endParaRPr lang="en-GB" sz="1300" kern="1200" dirty="0">
                        <a:solidFill>
                          <a:schemeClr val="dk1"/>
                        </a:solidFill>
                        <a:latin typeface="+mn-lt"/>
                        <a:ea typeface="+mn-ea"/>
                        <a:cs typeface="+mn-cs"/>
                      </a:endParaRPr>
                    </a:p>
                    <a:p>
                      <a:pPr marL="0" indent="0">
                        <a:buFont typeface="Arial" panose="020B0604020202020204" pitchFamily="34" charset="0"/>
                        <a:buNone/>
                      </a:pPr>
                      <a:r>
                        <a:rPr lang="en-GB" sz="1300" kern="1200" dirty="0">
                          <a:solidFill>
                            <a:schemeClr val="dk1"/>
                          </a:solidFill>
                          <a:latin typeface="+mn-lt"/>
                          <a:ea typeface="+mn-ea"/>
                          <a:cs typeface="+mn-cs"/>
                        </a:rPr>
                        <a:t>The findings indicate that microplastics can act as a vector for </a:t>
                      </a:r>
                      <a:r>
                        <a:rPr lang="en-GB" sz="1300" kern="1200" dirty="0">
                          <a:solidFill>
                            <a:schemeClr val="tx1"/>
                          </a:solidFill>
                          <a:latin typeface="+mn-lt"/>
                          <a:ea typeface="+mn-ea"/>
                          <a:cs typeface="+mn-cs"/>
                        </a:rPr>
                        <a:t>microcystins </a:t>
                      </a:r>
                      <a:r>
                        <a:rPr lang="en-GB" sz="1300" kern="1200" dirty="0">
                          <a:solidFill>
                            <a:schemeClr val="dk1"/>
                          </a:solidFill>
                          <a:latin typeface="+mn-lt"/>
                          <a:ea typeface="+mn-ea"/>
                          <a:cs typeface="+mn-cs"/>
                        </a:rPr>
                        <a:t>in freshwater systems, potentially getting into the food web. </a:t>
                      </a:r>
                    </a:p>
                  </a:txBody>
                  <a:tcPr>
                    <a:solidFill>
                      <a:schemeClr val="bg1">
                        <a:lumMod val="95000"/>
                      </a:schemeClr>
                    </a:solidFill>
                  </a:tcPr>
                </a:tc>
                <a:extLst>
                  <a:ext uri="{0D108BD9-81ED-4DB2-BD59-A6C34878D82A}">
                    <a16:rowId xmlns:a16="http://schemas.microsoft.com/office/drawing/2014/main" val="1410287109"/>
                  </a:ext>
                </a:extLst>
              </a:tr>
            </a:tbl>
          </a:graphicData>
        </a:graphic>
      </p:graphicFrame>
      <p:sp>
        <p:nvSpPr>
          <p:cNvPr id="90" name="TextBox 89">
            <a:extLst>
              <a:ext uri="{FF2B5EF4-FFF2-40B4-BE49-F238E27FC236}">
                <a16:creationId xmlns:a16="http://schemas.microsoft.com/office/drawing/2014/main" id="{B6176EA3-647F-4D0E-9130-AE703316FD58}"/>
              </a:ext>
            </a:extLst>
          </p:cNvPr>
          <p:cNvSpPr txBox="1"/>
          <p:nvPr/>
        </p:nvSpPr>
        <p:spPr>
          <a:xfrm>
            <a:off x="158994" y="6238022"/>
            <a:ext cx="3676170" cy="430887"/>
          </a:xfrm>
          <a:prstGeom prst="rect">
            <a:avLst/>
          </a:prstGeom>
          <a:noFill/>
        </p:spPr>
        <p:txBody>
          <a:bodyPr wrap="square" rtlCol="0">
            <a:spAutoFit/>
          </a:bodyPr>
          <a:lstStyle/>
          <a:p>
            <a:r>
              <a:rPr lang="en-GB" sz="1100" b="1" dirty="0"/>
              <a:t>Fig 1</a:t>
            </a:r>
            <a:r>
              <a:rPr lang="en-GB" sz="1100" dirty="0"/>
              <a:t>. Input of micropollutants in freshwater bodies interacting with a microplastics. </a:t>
            </a:r>
          </a:p>
        </p:txBody>
      </p:sp>
      <p:graphicFrame>
        <p:nvGraphicFramePr>
          <p:cNvPr id="91" name="Table 16">
            <a:extLst>
              <a:ext uri="{FF2B5EF4-FFF2-40B4-BE49-F238E27FC236}">
                <a16:creationId xmlns:a16="http://schemas.microsoft.com/office/drawing/2014/main" id="{C1531F71-E6B0-4CE2-9CDD-ADEDF70C6A46}"/>
              </a:ext>
            </a:extLst>
          </p:cNvPr>
          <p:cNvGraphicFramePr>
            <a:graphicFrameLocks noGrp="1"/>
          </p:cNvGraphicFramePr>
          <p:nvPr>
            <p:extLst>
              <p:ext uri="{D42A27DB-BD31-4B8C-83A1-F6EECF244321}">
                <p14:modId xmlns:p14="http://schemas.microsoft.com/office/powerpoint/2010/main" val="404407313"/>
              </p:ext>
            </p:extLst>
          </p:nvPr>
        </p:nvGraphicFramePr>
        <p:xfrm>
          <a:off x="9005409" y="1656452"/>
          <a:ext cx="3620031" cy="6995160"/>
        </p:xfrm>
        <a:graphic>
          <a:graphicData uri="http://schemas.openxmlformats.org/drawingml/2006/table">
            <a:tbl>
              <a:tblPr firstRow="1" bandRow="1">
                <a:tableStyleId>{5C22544A-7EE6-4342-B048-85BDC9FD1C3A}</a:tableStyleId>
              </a:tblPr>
              <a:tblGrid>
                <a:gridCol w="3620031">
                  <a:extLst>
                    <a:ext uri="{9D8B030D-6E8A-4147-A177-3AD203B41FA5}">
                      <a16:colId xmlns:a16="http://schemas.microsoft.com/office/drawing/2014/main" val="2787478324"/>
                    </a:ext>
                  </a:extLst>
                </a:gridCol>
              </a:tblGrid>
              <a:tr h="350244">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800" b="1" dirty="0">
                          <a:solidFill>
                            <a:srgbClr val="0070C0"/>
                          </a:solidFill>
                        </a:rPr>
                        <a:t>Research Impact/Future work</a:t>
                      </a:r>
                    </a:p>
                  </a:txBody>
                  <a:tcPr>
                    <a:solidFill>
                      <a:srgbClr val="8EB4E3"/>
                    </a:solidFill>
                  </a:tcPr>
                </a:tc>
                <a:extLst>
                  <a:ext uri="{0D108BD9-81ED-4DB2-BD59-A6C34878D82A}">
                    <a16:rowId xmlns:a16="http://schemas.microsoft.com/office/drawing/2014/main" val="1495242229"/>
                  </a:ext>
                </a:extLst>
              </a:tr>
              <a:tr h="649542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latin typeface="+mn-lt"/>
                          <a:ea typeface="+mn-ea"/>
                          <a:cs typeface="+mn-cs"/>
                        </a:rPr>
                        <a:t>For future research, it will be important to investigate the sorption behaviour of other micropollutants present in freshwater environments such as pharmaceuticals. Furthermore, the desorption mechanism of these micropollutants from different types and sizes of microplastics under different conditions will be evaluated (Fig 4). </a:t>
                      </a:r>
                      <a:r>
                        <a:rPr lang="en-US" sz="1300" dirty="0">
                          <a:solidFill>
                            <a:schemeClr val="tx1"/>
                          </a:solidFill>
                        </a:rPr>
                        <a:t> </a:t>
                      </a: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GB" sz="1300" kern="1200" dirty="0">
                        <a:solidFill>
                          <a:schemeClr val="tx1"/>
                        </a:solidFill>
                        <a:latin typeface="+mn-lt"/>
                        <a:ea typeface="+mn-ea"/>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en-US" sz="1300" dirty="0">
                          <a:solidFill>
                            <a:schemeClr val="tx1"/>
                          </a:solidFill>
                        </a:rPr>
                        <a:t>Toxicity studies with </a:t>
                      </a:r>
                      <a:r>
                        <a:rPr lang="en-US" sz="1300" i="1" dirty="0">
                          <a:solidFill>
                            <a:schemeClr val="tx1"/>
                          </a:solidFill>
                        </a:rPr>
                        <a:t>Daphnia sp., </a:t>
                      </a:r>
                      <a:r>
                        <a:rPr lang="en-US" sz="1300" i="0" dirty="0">
                          <a:solidFill>
                            <a:schemeClr val="tx1"/>
                          </a:solidFill>
                        </a:rPr>
                        <a:t>a water flee, a water quality indicator, </a:t>
                      </a:r>
                      <a:r>
                        <a:rPr lang="en-GB" sz="1300" i="0" noProof="0" dirty="0">
                          <a:solidFill>
                            <a:schemeClr val="tx1"/>
                          </a:solidFill>
                        </a:rPr>
                        <a:t>will</a:t>
                      </a:r>
                      <a:r>
                        <a:rPr lang="en-US" sz="1300" i="0" dirty="0">
                          <a:solidFill>
                            <a:schemeClr val="tx1"/>
                          </a:solidFill>
                        </a:rPr>
                        <a:t> </a:t>
                      </a:r>
                      <a:r>
                        <a:rPr lang="en-US" sz="1300" dirty="0">
                          <a:solidFill>
                            <a:schemeClr val="tx1"/>
                          </a:solidFill>
                        </a:rPr>
                        <a:t>be undertaken (Fig 5). </a:t>
                      </a: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GB" sz="1300" kern="1200" dirty="0">
                        <a:solidFill>
                          <a:schemeClr val="tx1"/>
                        </a:solidFill>
                        <a:latin typeface="+mn-lt"/>
                        <a:ea typeface="+mn-ea"/>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GB" sz="1300" kern="1200" dirty="0">
                        <a:solidFill>
                          <a:schemeClr val="tx1"/>
                        </a:solidFill>
                        <a:latin typeface="+mn-lt"/>
                        <a:ea typeface="+mn-ea"/>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GB" sz="1300" kern="1200" dirty="0">
                        <a:solidFill>
                          <a:schemeClr val="tx1"/>
                        </a:solidFill>
                        <a:latin typeface="+mn-lt"/>
                        <a:ea typeface="+mn-ea"/>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endParaRPr lang="en-GB" sz="1300" kern="1200" dirty="0">
                        <a:solidFill>
                          <a:schemeClr val="tx1"/>
                        </a:solidFill>
                        <a:latin typeface="+mn-lt"/>
                        <a:ea typeface="+mn-ea"/>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latin typeface="+mn-lt"/>
                          <a:ea typeface="+mn-ea"/>
                          <a:cs typeface="+mn-cs"/>
                        </a:rPr>
                        <a:t>A better understanding of the role of microplastics in freshwater bodies containing pharmaceuticals and microcystins is highly relevant to drinking water providers, wastewater management and policy makers. This project can provide tools that may influence policy and societal attitudes. </a:t>
                      </a:r>
                      <a:endParaRPr lang="en-GB" sz="1100" b="1"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410287109"/>
                  </a:ext>
                </a:extLst>
              </a:tr>
            </a:tbl>
          </a:graphicData>
        </a:graphic>
      </p:graphicFrame>
      <p:sp>
        <p:nvSpPr>
          <p:cNvPr id="98" name="TextBox 97">
            <a:extLst>
              <a:ext uri="{FF2B5EF4-FFF2-40B4-BE49-F238E27FC236}">
                <a16:creationId xmlns:a16="http://schemas.microsoft.com/office/drawing/2014/main" id="{CD9E1C7A-BE24-40AF-89BE-4DA972572DD6}"/>
              </a:ext>
            </a:extLst>
          </p:cNvPr>
          <p:cNvSpPr txBox="1"/>
          <p:nvPr/>
        </p:nvSpPr>
        <p:spPr>
          <a:xfrm>
            <a:off x="3898442" y="4793885"/>
            <a:ext cx="4647992" cy="261610"/>
          </a:xfrm>
          <a:prstGeom prst="rect">
            <a:avLst/>
          </a:prstGeom>
          <a:noFill/>
        </p:spPr>
        <p:txBody>
          <a:bodyPr wrap="square" rtlCol="0">
            <a:spAutoFit/>
          </a:bodyPr>
          <a:lstStyle/>
          <a:p>
            <a:r>
              <a:rPr lang="en-GB" sz="1100" b="1" dirty="0"/>
              <a:t>Fig 2. </a:t>
            </a:r>
            <a:r>
              <a:rPr lang="en-GB" sz="1100" dirty="0"/>
              <a:t>SEM images of polypropylene (PP) and PET sizes 15-25 µm and 100 µm.</a:t>
            </a:r>
          </a:p>
        </p:txBody>
      </p:sp>
      <p:sp>
        <p:nvSpPr>
          <p:cNvPr id="107" name="TextBox 106">
            <a:extLst>
              <a:ext uri="{FF2B5EF4-FFF2-40B4-BE49-F238E27FC236}">
                <a16:creationId xmlns:a16="http://schemas.microsoft.com/office/drawing/2014/main" id="{F2BC8888-EE86-413C-A809-7E72047121E0}"/>
              </a:ext>
            </a:extLst>
          </p:cNvPr>
          <p:cNvSpPr txBox="1"/>
          <p:nvPr/>
        </p:nvSpPr>
        <p:spPr>
          <a:xfrm>
            <a:off x="9005409" y="5101783"/>
            <a:ext cx="3720490" cy="430887"/>
          </a:xfrm>
          <a:prstGeom prst="rect">
            <a:avLst/>
          </a:prstGeom>
          <a:noFill/>
        </p:spPr>
        <p:txBody>
          <a:bodyPr wrap="square" rtlCol="0">
            <a:spAutoFit/>
          </a:bodyPr>
          <a:lstStyle/>
          <a:p>
            <a:r>
              <a:rPr lang="en-GB" sz="1100" b="1" dirty="0"/>
              <a:t>Fig 4. </a:t>
            </a:r>
            <a:r>
              <a:rPr lang="en-GB" sz="1100" dirty="0"/>
              <a:t>Sorption and desorption of microcystin and pharmaceutical on/from microplastics.</a:t>
            </a:r>
          </a:p>
        </p:txBody>
      </p:sp>
      <p:sp>
        <p:nvSpPr>
          <p:cNvPr id="108" name="TextBox 107">
            <a:extLst>
              <a:ext uri="{FF2B5EF4-FFF2-40B4-BE49-F238E27FC236}">
                <a16:creationId xmlns:a16="http://schemas.microsoft.com/office/drawing/2014/main" id="{D133DDF1-22A2-4B9C-A3C8-F91E3FEBBF2D}"/>
              </a:ext>
            </a:extLst>
          </p:cNvPr>
          <p:cNvSpPr txBox="1"/>
          <p:nvPr/>
        </p:nvSpPr>
        <p:spPr>
          <a:xfrm>
            <a:off x="9044311" y="6259950"/>
            <a:ext cx="1231484" cy="938719"/>
          </a:xfrm>
          <a:prstGeom prst="rect">
            <a:avLst/>
          </a:prstGeom>
          <a:noFill/>
        </p:spPr>
        <p:txBody>
          <a:bodyPr wrap="square" rtlCol="0">
            <a:spAutoFit/>
          </a:bodyPr>
          <a:lstStyle/>
          <a:p>
            <a:r>
              <a:rPr lang="en-GB" sz="1100" b="1" dirty="0"/>
              <a:t>Fig 5. </a:t>
            </a:r>
            <a:r>
              <a:rPr lang="en-GB" sz="1100" dirty="0"/>
              <a:t>Toxicity test of micropollutant-loaded microplastic on </a:t>
            </a:r>
            <a:r>
              <a:rPr lang="en-GB" sz="1100" i="1" dirty="0"/>
              <a:t>Daphnia sp</a:t>
            </a:r>
            <a:r>
              <a:rPr lang="en-GB" sz="1100" dirty="0"/>
              <a:t>..</a:t>
            </a:r>
          </a:p>
        </p:txBody>
      </p:sp>
      <p:pic>
        <p:nvPicPr>
          <p:cNvPr id="120" name="Picture 119">
            <a:extLst>
              <a:ext uri="{FF2B5EF4-FFF2-40B4-BE49-F238E27FC236}">
                <a16:creationId xmlns:a16="http://schemas.microsoft.com/office/drawing/2014/main" id="{4E7A0787-9520-496A-B6E7-9E1D312BCD69}"/>
              </a:ext>
            </a:extLst>
          </p:cNvPr>
          <p:cNvPicPr>
            <a:picLocks noChangeAspect="1"/>
          </p:cNvPicPr>
          <p:nvPr/>
        </p:nvPicPr>
        <p:blipFill>
          <a:blip r:embed="rId5"/>
          <a:stretch>
            <a:fillRect/>
          </a:stretch>
        </p:blipFill>
        <p:spPr>
          <a:xfrm>
            <a:off x="10178066" y="5962600"/>
            <a:ext cx="2523075" cy="1533421"/>
          </a:xfrm>
          <a:prstGeom prst="rect">
            <a:avLst/>
          </a:prstGeom>
        </p:spPr>
      </p:pic>
      <p:sp>
        <p:nvSpPr>
          <p:cNvPr id="3" name="TextBox 2">
            <a:extLst>
              <a:ext uri="{FF2B5EF4-FFF2-40B4-BE49-F238E27FC236}">
                <a16:creationId xmlns:a16="http://schemas.microsoft.com/office/drawing/2014/main" id="{97F49EAD-8335-4009-9253-E64CAD7BF72E}"/>
              </a:ext>
            </a:extLst>
          </p:cNvPr>
          <p:cNvSpPr txBox="1"/>
          <p:nvPr/>
        </p:nvSpPr>
        <p:spPr>
          <a:xfrm>
            <a:off x="219793" y="866465"/>
            <a:ext cx="4489819" cy="738664"/>
          </a:xfrm>
          <a:prstGeom prst="rect">
            <a:avLst/>
          </a:prstGeom>
          <a:noFill/>
        </p:spPr>
        <p:txBody>
          <a:bodyPr wrap="none" rtlCol="0">
            <a:spAutoFit/>
          </a:bodyPr>
          <a:lstStyle/>
          <a:p>
            <a:r>
              <a:rPr lang="en-GB" sz="1400" dirty="0"/>
              <a:t>Diana Souza Moura</a:t>
            </a:r>
            <a:br>
              <a:rPr lang="en-GB" sz="1400" dirty="0"/>
            </a:br>
            <a:r>
              <a:rPr lang="en-GB" sz="1400" dirty="0"/>
              <a:t>Robert Gordon University, </a:t>
            </a:r>
            <a:r>
              <a:rPr lang="en-GB" sz="1400" dirty="0" err="1"/>
              <a:t>Garthdee</a:t>
            </a:r>
            <a:r>
              <a:rPr lang="en-GB" sz="1400" dirty="0"/>
              <a:t> Campus, Aberdeen UK</a:t>
            </a:r>
            <a:br>
              <a:rPr lang="en-GB" sz="1400" dirty="0"/>
            </a:br>
            <a:r>
              <a:rPr lang="en-GB" sz="1400" dirty="0"/>
              <a:t>d.moura@rgu.ac.uk www.hydronationscholars.scot</a:t>
            </a:r>
          </a:p>
        </p:txBody>
      </p:sp>
      <p:pic>
        <p:nvPicPr>
          <p:cNvPr id="10" name="Picture 9">
            <a:extLst>
              <a:ext uri="{FF2B5EF4-FFF2-40B4-BE49-F238E27FC236}">
                <a16:creationId xmlns:a16="http://schemas.microsoft.com/office/drawing/2014/main" id="{5D9B82D3-237C-4688-845A-7BD96D549F84}"/>
              </a:ext>
            </a:extLst>
          </p:cNvPr>
          <p:cNvPicPr>
            <a:picLocks noChangeAspect="1"/>
          </p:cNvPicPr>
          <p:nvPr/>
        </p:nvPicPr>
        <p:blipFill>
          <a:blip r:embed="rId6"/>
          <a:stretch>
            <a:fillRect/>
          </a:stretch>
        </p:blipFill>
        <p:spPr>
          <a:xfrm>
            <a:off x="219793" y="4711234"/>
            <a:ext cx="2777183" cy="1642872"/>
          </a:xfrm>
          <a:prstGeom prst="rect">
            <a:avLst/>
          </a:prstGeom>
        </p:spPr>
      </p:pic>
      <p:pic>
        <p:nvPicPr>
          <p:cNvPr id="26" name="Picture 25">
            <a:extLst>
              <a:ext uri="{FF2B5EF4-FFF2-40B4-BE49-F238E27FC236}">
                <a16:creationId xmlns:a16="http://schemas.microsoft.com/office/drawing/2014/main" id="{635E60FD-B5DD-472D-97C7-2D0D7D1E69A3}"/>
              </a:ext>
            </a:extLst>
          </p:cNvPr>
          <p:cNvPicPr>
            <a:picLocks noChangeAspect="1"/>
          </p:cNvPicPr>
          <p:nvPr/>
        </p:nvPicPr>
        <p:blipFill>
          <a:blip r:embed="rId7"/>
          <a:stretch>
            <a:fillRect/>
          </a:stretch>
        </p:blipFill>
        <p:spPr>
          <a:xfrm>
            <a:off x="3940407" y="3956955"/>
            <a:ext cx="4647992" cy="836930"/>
          </a:xfrm>
          <a:prstGeom prst="rect">
            <a:avLst/>
          </a:prstGeom>
        </p:spPr>
      </p:pic>
      <p:sp>
        <p:nvSpPr>
          <p:cNvPr id="40" name="TextBox 39">
            <a:extLst>
              <a:ext uri="{FF2B5EF4-FFF2-40B4-BE49-F238E27FC236}">
                <a16:creationId xmlns:a16="http://schemas.microsoft.com/office/drawing/2014/main" id="{B15A11E2-3711-46DD-9A6F-E9D769BD436F}"/>
              </a:ext>
            </a:extLst>
          </p:cNvPr>
          <p:cNvSpPr txBox="1"/>
          <p:nvPr/>
        </p:nvSpPr>
        <p:spPr>
          <a:xfrm>
            <a:off x="3861654" y="8429655"/>
            <a:ext cx="4805498" cy="430887"/>
          </a:xfrm>
          <a:prstGeom prst="rect">
            <a:avLst/>
          </a:prstGeom>
          <a:noFill/>
        </p:spPr>
        <p:txBody>
          <a:bodyPr wrap="square" rtlCol="0">
            <a:spAutoFit/>
          </a:bodyPr>
          <a:lstStyle/>
          <a:p>
            <a:r>
              <a:rPr lang="en-GB" sz="1100" b="1" dirty="0"/>
              <a:t>Fig 3 . </a:t>
            </a:r>
            <a:r>
              <a:rPr lang="en-GB" sz="1100" dirty="0"/>
              <a:t>Per cent sorption of each microcystin analogue on polypropylene (PP) and polyethylene terephthalate (PET)</a:t>
            </a:r>
            <a:r>
              <a:rPr lang="en-GB" sz="1100" dirty="0">
                <a:solidFill>
                  <a:srgbClr val="FF0000"/>
                </a:solidFill>
              </a:rPr>
              <a:t> </a:t>
            </a:r>
            <a:r>
              <a:rPr lang="en-GB" sz="1100" dirty="0"/>
              <a:t>with particles sizes 15-25 µm and 100 µm.</a:t>
            </a:r>
          </a:p>
        </p:txBody>
      </p:sp>
      <p:pic>
        <p:nvPicPr>
          <p:cNvPr id="28" name="Picture 27">
            <a:extLst>
              <a:ext uri="{FF2B5EF4-FFF2-40B4-BE49-F238E27FC236}">
                <a16:creationId xmlns:a16="http://schemas.microsoft.com/office/drawing/2014/main" id="{5177DD57-2B91-42DE-A70B-CEDAC3637CA1}"/>
              </a:ext>
            </a:extLst>
          </p:cNvPr>
          <p:cNvPicPr>
            <a:picLocks noChangeAspect="1"/>
          </p:cNvPicPr>
          <p:nvPr/>
        </p:nvPicPr>
        <p:blipFill>
          <a:blip r:embed="rId8"/>
          <a:stretch>
            <a:fillRect/>
          </a:stretch>
        </p:blipFill>
        <p:spPr>
          <a:xfrm>
            <a:off x="9161542" y="3691429"/>
            <a:ext cx="3265380" cy="1502671"/>
          </a:xfrm>
          <a:prstGeom prst="rect">
            <a:avLst/>
          </a:prstGeom>
        </p:spPr>
      </p:pic>
      <p:pic>
        <p:nvPicPr>
          <p:cNvPr id="29" name="Picture 28">
            <a:extLst>
              <a:ext uri="{FF2B5EF4-FFF2-40B4-BE49-F238E27FC236}">
                <a16:creationId xmlns:a16="http://schemas.microsoft.com/office/drawing/2014/main" id="{7137818F-3C88-4FD9-AA8C-203F33633E90}"/>
              </a:ext>
            </a:extLst>
          </p:cNvPr>
          <p:cNvPicPr>
            <a:picLocks noChangeAspect="1"/>
          </p:cNvPicPr>
          <p:nvPr/>
        </p:nvPicPr>
        <p:blipFill>
          <a:blip r:embed="rId9"/>
          <a:stretch>
            <a:fillRect/>
          </a:stretch>
        </p:blipFill>
        <p:spPr>
          <a:xfrm>
            <a:off x="4418217" y="6259950"/>
            <a:ext cx="3689022" cy="2215482"/>
          </a:xfrm>
          <a:prstGeom prst="rect">
            <a:avLst/>
          </a:prstGeom>
        </p:spPr>
      </p:pic>
    </p:spTree>
    <p:extLst>
      <p:ext uri="{BB962C8B-B14F-4D97-AF65-F5344CB8AC3E}">
        <p14:creationId xmlns:p14="http://schemas.microsoft.com/office/powerpoint/2010/main" val="2006560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1378</TotalTime>
  <Words>627</Words>
  <Application>Microsoft Office PowerPoint</Application>
  <PresentationFormat>A3 Paper (297x420 mm)</PresentationFormat>
  <Paragraphs>69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Souza</dc:creator>
  <cp:lastModifiedBy>Diana Souza</cp:lastModifiedBy>
  <cp:revision>117</cp:revision>
  <dcterms:created xsi:type="dcterms:W3CDTF">2021-01-19T18:00:02Z</dcterms:created>
  <dcterms:modified xsi:type="dcterms:W3CDTF">2021-02-12T21:21:08Z</dcterms:modified>
</cp:coreProperties>
</file>